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1" r:id="rId2"/>
    <p:sldId id="339" r:id="rId3"/>
    <p:sldId id="340" r:id="rId4"/>
    <p:sldId id="341" r:id="rId5"/>
    <p:sldId id="342" r:id="rId6"/>
    <p:sldId id="343" r:id="rId7"/>
    <p:sldId id="312" r:id="rId8"/>
    <p:sldId id="313" r:id="rId9"/>
    <p:sldId id="314" r:id="rId10"/>
    <p:sldId id="344" r:id="rId11"/>
    <p:sldId id="345" r:id="rId12"/>
    <p:sldId id="350" r:id="rId13"/>
    <p:sldId id="346" r:id="rId14"/>
    <p:sldId id="347" r:id="rId15"/>
    <p:sldId id="349" r:id="rId16"/>
    <p:sldId id="348" r:id="rId17"/>
    <p:sldId id="308" r:id="rId18"/>
    <p:sldId id="277" r:id="rId19"/>
    <p:sldId id="281" r:id="rId20"/>
    <p:sldId id="285" r:id="rId21"/>
    <p:sldId id="291" r:id="rId22"/>
    <p:sldId id="335" r:id="rId23"/>
    <p:sldId id="294" r:id="rId24"/>
    <p:sldId id="300" r:id="rId25"/>
    <p:sldId id="331" r:id="rId26"/>
    <p:sldId id="278" r:id="rId27"/>
    <p:sldId id="282" r:id="rId28"/>
    <p:sldId id="286" r:id="rId29"/>
    <p:sldId id="292" r:id="rId30"/>
    <p:sldId id="336" r:id="rId31"/>
    <p:sldId id="295" r:id="rId32"/>
    <p:sldId id="301" r:id="rId33"/>
    <p:sldId id="332" r:id="rId34"/>
    <p:sldId id="279" r:id="rId35"/>
    <p:sldId id="283" r:id="rId36"/>
    <p:sldId id="287" r:id="rId37"/>
    <p:sldId id="293" r:id="rId38"/>
    <p:sldId id="337" r:id="rId39"/>
    <p:sldId id="296" r:id="rId40"/>
    <p:sldId id="299" r:id="rId41"/>
    <p:sldId id="334" r:id="rId42"/>
    <p:sldId id="33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35" autoAdjust="0"/>
  </p:normalViewPr>
  <p:slideViewPr>
    <p:cSldViewPr>
      <p:cViewPr varScale="1">
        <p:scale>
          <a:sx n="80" d="100"/>
          <a:sy n="8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\Chanhassen\013-XXX%202013%20AIS%20Analysis\2%20Project%20Documents\REVISED%20Incoming%20Watercraft%20Survey%20Spreadsheet%20for%20LGUs%20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\Chanhassen\013-XXX%202013%20AIS%20Analysis\2%20Project%20Documents\Chan%20Analysis%20Working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\Chanhassen\013-XXX%202013%20AIS%20Analysis\2%20Project%20Documents\REVISED%20Incoming%20Watercraft%20Survey%20Spreadsheet%20for%20LGUs%2020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\Chanhassen\013-XXX%202013%20AIS%20Analysis\2%20Project%20Documents\REVISED%20Incoming%20Watercraft%20Survey%20Spreadsheet%20for%20LGUs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\Chanhassen\013-XXX%202013%20AIS%20Analysis\2%20Project%20Documents\REVISED%20Incoming%20Watercraft%20Survey%20Spreadsheet%20for%20LGUs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\Chanhassen\013-XXX%202013%20AIS%20Analysis\2%20Project%20Documents\REVISED%20Incoming%20Watercraft%20Survey%20Spreadsheet%20for%20LGUs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esktop\Ch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Lake Ann</a:t>
            </a:r>
          </a:p>
          <a:p>
            <a:pPr>
              <a:defRPr/>
            </a:pPr>
            <a:r>
              <a:rPr lang="en-US" sz="3200" dirty="0"/>
              <a:t>Arrivals</a:t>
            </a:r>
            <a:r>
              <a:rPr lang="en-US" sz="3200" baseline="0" dirty="0"/>
              <a:t> in Violation</a:t>
            </a:r>
          </a:p>
          <a:p>
            <a:pPr>
              <a:defRPr/>
            </a:pPr>
            <a:r>
              <a:rPr lang="en-US" sz="1800" baseline="0" dirty="0"/>
              <a:t>*2 Violators from Zebra Mussel Waterbody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0849034495688049E-2"/>
                  <c:y val="9.3465916061074225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No</a:t>
                    </a:r>
                    <a:r>
                      <a:rPr lang="en-US" sz="1800" baseline="0" dirty="0" smtClean="0"/>
                      <a:t> – 225</a:t>
                    </a:r>
                  </a:p>
                  <a:p>
                    <a:pPr>
                      <a:defRPr sz="1800"/>
                    </a:pPr>
                    <a:r>
                      <a:rPr lang="en-US" sz="1800" dirty="0" smtClean="0"/>
                      <a:t>93</a:t>
                    </a:r>
                    <a:r>
                      <a:rPr lang="en-US" sz="18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746343696138818E-3"/>
                  <c:y val="-9.213000226823500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Yes - 16 </a:t>
                    </a:r>
                    <a:r>
                      <a:rPr lang="en-US" sz="1800" dirty="0"/>
                      <a:t>
7%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Sheet10!$B$2:$B$3</c:f>
              <c:numCache>
                <c:formatCode>General</c:formatCode>
                <c:ptCount val="2"/>
                <c:pt idx="0">
                  <c:v>225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Leaving Lake Ann</a:t>
            </a:r>
          </a:p>
          <a:p>
            <a:pPr>
              <a:defRPr/>
            </a:pPr>
            <a:r>
              <a:rPr lang="en-US" sz="4000" dirty="0"/>
              <a:t>To Milfoil</a:t>
            </a:r>
            <a:r>
              <a:rPr lang="en-US" sz="4000" baseline="0" dirty="0"/>
              <a:t> Waters</a:t>
            </a:r>
            <a:endParaRPr lang="en-US" sz="4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3194311393568392E-2"/>
                  <c:y val="-8.50858960549006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088743841230428E-2"/>
                  <c:y val="-0.179908675799086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141110650642408E-2"/>
                  <c:y val="0.242064502211196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'Leaving to Clean'!$A$2:$A$4</c:f>
              <c:strCache>
                <c:ptCount val="3"/>
                <c:pt idx="0">
                  <c:v>No</c:v>
                </c:pt>
                <c:pt idx="1">
                  <c:v>Unknown</c:v>
                </c:pt>
                <c:pt idx="2">
                  <c:v>Yes</c:v>
                </c:pt>
              </c:strCache>
            </c:strRef>
          </c:cat>
          <c:val>
            <c:numRef>
              <c:f>'Leaving to Clean'!$B$2:$B$4</c:f>
              <c:numCache>
                <c:formatCode>General</c:formatCode>
                <c:ptCount val="3"/>
                <c:pt idx="0">
                  <c:v>6</c:v>
                </c:pt>
                <c:pt idx="1">
                  <c:v>85</c:v>
                </c:pt>
                <c:pt idx="2">
                  <c:v>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Lake Ann</a:t>
            </a:r>
          </a:p>
          <a:p>
            <a:pPr>
              <a:defRPr sz="4000"/>
            </a:pPr>
            <a:r>
              <a:rPr lang="en-US" sz="4000" dirty="0"/>
              <a:t>Launches by Weekday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'Launch by Day'!$A$2:$A$8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'Launch by Day'!$B$2:$B$8</c:f>
              <c:numCache>
                <c:formatCode>General</c:formatCode>
                <c:ptCount val="7"/>
                <c:pt idx="0">
                  <c:v>91</c:v>
                </c:pt>
                <c:pt idx="1">
                  <c:v>9</c:v>
                </c:pt>
                <c:pt idx="2">
                  <c:v>17</c:v>
                </c:pt>
                <c:pt idx="3">
                  <c:v>11</c:v>
                </c:pt>
                <c:pt idx="4">
                  <c:v>19</c:v>
                </c:pt>
                <c:pt idx="5">
                  <c:v>38</c:v>
                </c:pt>
                <c:pt idx="6">
                  <c:v>56</c:v>
                </c:pt>
              </c:numCache>
            </c:numRef>
          </c:val>
        </c:ser>
        <c:ser>
          <c:idx val="1"/>
          <c:order val="1"/>
          <c:tx>
            <c:v>Out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'Launch by Day'!$A$2:$A$8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'Launch by Day'!$C$2:$C$8</c:f>
              <c:numCache>
                <c:formatCode>General</c:formatCode>
                <c:ptCount val="7"/>
                <c:pt idx="0">
                  <c:v>78</c:v>
                </c:pt>
                <c:pt idx="1">
                  <c:v>10</c:v>
                </c:pt>
                <c:pt idx="2">
                  <c:v>7</c:v>
                </c:pt>
                <c:pt idx="3">
                  <c:v>9</c:v>
                </c:pt>
                <c:pt idx="4">
                  <c:v>18</c:v>
                </c:pt>
                <c:pt idx="5">
                  <c:v>28</c:v>
                </c:pt>
                <c:pt idx="6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4462080"/>
        <c:axId val="40054144"/>
      </c:barChart>
      <c:catAx>
        <c:axId val="124462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0054144"/>
        <c:crosses val="autoZero"/>
        <c:auto val="1"/>
        <c:lblAlgn val="ctr"/>
        <c:lblOffset val="100"/>
        <c:noMultiLvlLbl val="0"/>
      </c:catAx>
      <c:valAx>
        <c:axId val="4005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44620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Lotus Lake</a:t>
            </a:r>
          </a:p>
          <a:p>
            <a:pPr>
              <a:defRPr/>
            </a:pPr>
            <a:r>
              <a:rPr lang="en-US" sz="4000" dirty="0"/>
              <a:t>Watercraft</a:t>
            </a:r>
            <a:r>
              <a:rPr lang="en-US" sz="4000" baseline="0" dirty="0"/>
              <a:t> Types</a:t>
            </a:r>
            <a:endParaRPr lang="en-US" sz="4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Watercraft!$G$2:$G$13</c:f>
              <c:strCache>
                <c:ptCount val="12"/>
                <c:pt idx="0">
                  <c:v>Fishing Boat</c:v>
                </c:pt>
                <c:pt idx="1">
                  <c:v>Runabout/ski</c:v>
                </c:pt>
                <c:pt idx="2">
                  <c:v>Jetski</c:v>
                </c:pt>
                <c:pt idx="3">
                  <c:v>Pontoon</c:v>
                </c:pt>
                <c:pt idx="4">
                  <c:v>Kayak</c:v>
                </c:pt>
                <c:pt idx="5">
                  <c:v>Small Open Boat</c:v>
                </c:pt>
                <c:pt idx="6">
                  <c:v>Canoe</c:v>
                </c:pt>
                <c:pt idx="7">
                  <c:v>Paddle boards</c:v>
                </c:pt>
                <c:pt idx="8">
                  <c:v>Rowboat</c:v>
                </c:pt>
                <c:pt idx="9">
                  <c:v>Work Boat</c:v>
                </c:pt>
                <c:pt idx="10">
                  <c:v>Sailboat</c:v>
                </c:pt>
                <c:pt idx="11">
                  <c:v>Riverboat</c:v>
                </c:pt>
              </c:strCache>
            </c:strRef>
          </c:cat>
          <c:val>
            <c:numRef>
              <c:f>Watercraft!$H$2:$H$13</c:f>
              <c:numCache>
                <c:formatCode>General</c:formatCode>
                <c:ptCount val="12"/>
                <c:pt idx="0">
                  <c:v>2466</c:v>
                </c:pt>
                <c:pt idx="1">
                  <c:v>984</c:v>
                </c:pt>
                <c:pt idx="2">
                  <c:v>102</c:v>
                </c:pt>
                <c:pt idx="3">
                  <c:v>61</c:v>
                </c:pt>
                <c:pt idx="4">
                  <c:v>49</c:v>
                </c:pt>
                <c:pt idx="5">
                  <c:v>48</c:v>
                </c:pt>
                <c:pt idx="6">
                  <c:v>39</c:v>
                </c:pt>
                <c:pt idx="7">
                  <c:v>33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24462592"/>
        <c:axId val="40057024"/>
      </c:barChart>
      <c:catAx>
        <c:axId val="124462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057024"/>
        <c:crosses val="autoZero"/>
        <c:auto val="1"/>
        <c:lblAlgn val="ctr"/>
        <c:lblOffset val="100"/>
        <c:noMultiLvlLbl val="0"/>
      </c:catAx>
      <c:valAx>
        <c:axId val="40057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4462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Entering</a:t>
            </a:r>
            <a:r>
              <a:rPr lang="en-US" sz="4000" baseline="0" dirty="0"/>
              <a:t> Lotus Lake </a:t>
            </a:r>
          </a:p>
          <a:p>
            <a:pPr>
              <a:defRPr sz="4000"/>
            </a:pPr>
            <a:r>
              <a:rPr lang="en-US" sz="4000" baseline="0" dirty="0"/>
              <a:t># of Days out of Water</a:t>
            </a:r>
            <a:endParaRPr lang="en-US" sz="4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'Arrivals Out of Water'!$A$2:$A$4</c:f>
              <c:strCache>
                <c:ptCount val="3"/>
                <c:pt idx="0">
                  <c:v>Less than 24 hours</c:v>
                </c:pt>
                <c:pt idx="1">
                  <c:v>1-4 days</c:v>
                </c:pt>
                <c:pt idx="2">
                  <c:v>5 or more days</c:v>
                </c:pt>
              </c:strCache>
            </c:strRef>
          </c:cat>
          <c:val>
            <c:numRef>
              <c:f>'Arrivals Out of Water'!$H$2:$H$4</c:f>
              <c:numCache>
                <c:formatCode>General</c:formatCode>
                <c:ptCount val="3"/>
                <c:pt idx="0">
                  <c:v>283</c:v>
                </c:pt>
                <c:pt idx="1">
                  <c:v>609</c:v>
                </c:pt>
                <c:pt idx="2">
                  <c:v>1310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24464128"/>
        <c:axId val="39715968"/>
      </c:barChart>
      <c:catAx>
        <c:axId val="124464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715968"/>
        <c:crosses val="autoZero"/>
        <c:auto val="1"/>
        <c:lblAlgn val="ctr"/>
        <c:lblOffset val="100"/>
        <c:noMultiLvlLbl val="0"/>
      </c:catAx>
      <c:valAx>
        <c:axId val="39715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446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Exiting Lotus</a:t>
            </a:r>
            <a:r>
              <a:rPr lang="en-US" sz="4000" baseline="0" dirty="0"/>
              <a:t> Lake</a:t>
            </a:r>
            <a:endParaRPr lang="en-US" sz="4000" dirty="0"/>
          </a:p>
          <a:p>
            <a:pPr>
              <a:defRPr sz="4000"/>
            </a:pPr>
            <a:r>
              <a:rPr lang="en-US" sz="4000" dirty="0"/>
              <a:t># of Days in Water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1704298003758991E-2"/>
                  <c:y val="4.483550021363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Less than 24 hours</a:t>
                    </a:r>
                    <a:r>
                      <a:rPr lang="en-US" baseline="0" dirty="0"/>
                      <a:t> - 1356</a:t>
                    </a:r>
                    <a:r>
                      <a:rPr lang="en-US" dirty="0"/>
                      <a:t>
96%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456254088112801E-2"/>
                  <c:y val="-0.1100286882744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More than 24 hours - 51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'Departures in water'!$A$3:$A$4</c:f>
              <c:strCache>
                <c:ptCount val="2"/>
                <c:pt idx="0">
                  <c:v>Less than 24 hours</c:v>
                </c:pt>
                <c:pt idx="1">
                  <c:v>More than 24 hours</c:v>
                </c:pt>
              </c:strCache>
            </c:strRef>
          </c:cat>
          <c:val>
            <c:numRef>
              <c:f>'Departures in water'!$H$3:$H$4</c:f>
              <c:numCache>
                <c:formatCode>General</c:formatCode>
                <c:ptCount val="2"/>
                <c:pt idx="0">
                  <c:v>1356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Arriving In Lotus Lake</a:t>
            </a:r>
          </a:p>
          <a:p>
            <a:pPr>
              <a:defRPr/>
            </a:pPr>
            <a:r>
              <a:rPr lang="en-US" sz="2800" dirty="0"/>
              <a:t>From Zebra Mussel Infested Waters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7647003621753977E-2"/>
                  <c:y val="1.04973382666662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 - 1799</a:t>
                    </a:r>
                    <a:r>
                      <a:rPr lang="en-US" dirty="0"/>
                      <a:t>
88%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012595492602536E-2"/>
                  <c:y val="-2.9809971457531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 - 242</a:t>
                    </a:r>
                    <a:r>
                      <a:rPr lang="en-US" dirty="0"/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'Arrive ZIW'!$A$2:$A$3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'Arrive ZIW'!$H$2:$H$3</c:f>
              <c:numCache>
                <c:formatCode>General</c:formatCode>
                <c:ptCount val="2"/>
                <c:pt idx="0">
                  <c:v>1799</c:v>
                </c:pt>
                <c:pt idx="1">
                  <c:v>242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Leaving Lotus Lake</a:t>
            </a:r>
          </a:p>
          <a:p>
            <a:pPr>
              <a:defRPr/>
            </a:pPr>
            <a:r>
              <a:rPr lang="en-US" sz="4000" dirty="0"/>
              <a:t>To Milfoil</a:t>
            </a:r>
            <a:r>
              <a:rPr lang="en-US" sz="4000" baseline="0" dirty="0"/>
              <a:t> Waters</a:t>
            </a:r>
            <a:endParaRPr lang="en-US" sz="4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3194311393568392E-2"/>
                  <c:y val="-8.50858960549006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'Leaving to Clean'!$A$2:$A$4</c:f>
              <c:strCache>
                <c:ptCount val="3"/>
                <c:pt idx="0">
                  <c:v>No</c:v>
                </c:pt>
                <c:pt idx="1">
                  <c:v>Unknown</c:v>
                </c:pt>
                <c:pt idx="2">
                  <c:v>Yes</c:v>
                </c:pt>
              </c:strCache>
            </c:strRef>
          </c:cat>
          <c:val>
            <c:numRef>
              <c:f>'Leaving to Clean'!$H$2:$H$4</c:f>
              <c:numCache>
                <c:formatCode>General</c:formatCode>
                <c:ptCount val="3"/>
                <c:pt idx="0">
                  <c:v>36</c:v>
                </c:pt>
                <c:pt idx="1">
                  <c:v>644</c:v>
                </c:pt>
                <c:pt idx="2">
                  <c:v>867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Lotus Lake </a:t>
            </a:r>
          </a:p>
          <a:p>
            <a:pPr>
              <a:defRPr sz="4000"/>
            </a:pPr>
            <a:r>
              <a:rPr lang="en-US" sz="4000" dirty="0"/>
              <a:t>Launches by Weekday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'Launch by Day'!$A$2:$A$8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'Launch by Day'!$L$2:$L$8</c:f>
              <c:numCache>
                <c:formatCode>General</c:formatCode>
                <c:ptCount val="7"/>
                <c:pt idx="0">
                  <c:v>578</c:v>
                </c:pt>
                <c:pt idx="1">
                  <c:v>270</c:v>
                </c:pt>
                <c:pt idx="2">
                  <c:v>240</c:v>
                </c:pt>
                <c:pt idx="3">
                  <c:v>232</c:v>
                </c:pt>
                <c:pt idx="4">
                  <c:v>260</c:v>
                </c:pt>
                <c:pt idx="5">
                  <c:v>329</c:v>
                </c:pt>
                <c:pt idx="6">
                  <c:v>416</c:v>
                </c:pt>
              </c:numCache>
            </c:numRef>
          </c:val>
        </c:ser>
        <c:ser>
          <c:idx val="1"/>
          <c:order val="1"/>
          <c:tx>
            <c:v>Out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'Launch by Day'!$A$2:$A$8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'Launch by Day'!$M$2:$M$8</c:f>
              <c:numCache>
                <c:formatCode>General</c:formatCode>
                <c:ptCount val="7"/>
                <c:pt idx="0">
                  <c:v>416</c:v>
                </c:pt>
                <c:pt idx="1">
                  <c:v>178</c:v>
                </c:pt>
                <c:pt idx="2">
                  <c:v>170</c:v>
                </c:pt>
                <c:pt idx="3">
                  <c:v>137</c:v>
                </c:pt>
                <c:pt idx="4">
                  <c:v>145</c:v>
                </c:pt>
                <c:pt idx="5">
                  <c:v>220</c:v>
                </c:pt>
                <c:pt idx="6">
                  <c:v>281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9808000"/>
        <c:axId val="39766848"/>
      </c:barChart>
      <c:catAx>
        <c:axId val="39808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9766848"/>
        <c:crosses val="autoZero"/>
        <c:auto val="1"/>
        <c:lblAlgn val="ctr"/>
        <c:lblOffset val="100"/>
        <c:noMultiLvlLbl val="0"/>
      </c:catAx>
      <c:valAx>
        <c:axId val="39766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080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Violations - Entering Lotus Lake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0445397361382954E-2"/>
                  <c:y val="-6.46027599771985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90.5%</a:t>
                    </a:r>
                  </a:p>
                  <a:p>
                    <a:r>
                      <a:rPr lang="en-US" dirty="0"/>
                      <a:t>(181)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399230719768055E-2"/>
                  <c:y val="-7.54359134711049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7.5%</a:t>
                    </a:r>
                  </a:p>
                  <a:p>
                    <a:r>
                      <a:rPr lang="en-US" dirty="0"/>
                      <a:t>(15)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142480519556435E-2"/>
                  <c:y val="0.105126922311606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2.0%</a:t>
                    </a:r>
                  </a:p>
                  <a:p>
                    <a:r>
                      <a:rPr lang="en-US" dirty="0"/>
                      <a:t>(4)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Viol!$A$2:$A$4</c:f>
              <c:strCache>
                <c:ptCount val="3"/>
                <c:pt idx="0">
                  <c:v>1st Time Violators</c:v>
                </c:pt>
                <c:pt idx="1">
                  <c:v>2nd Time Violators</c:v>
                </c:pt>
                <c:pt idx="2">
                  <c:v>3rd+ Time Violators</c:v>
                </c:pt>
              </c:strCache>
            </c:strRef>
          </c:cat>
          <c:val>
            <c:numRef>
              <c:f>Viol!$H$2:$H$4</c:f>
              <c:numCache>
                <c:formatCode>General</c:formatCode>
                <c:ptCount val="3"/>
                <c:pt idx="0">
                  <c:v>181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0"/>
      </c:pieChart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Lake</a:t>
            </a:r>
            <a:r>
              <a:rPr lang="en-US" sz="4000" baseline="0" dirty="0"/>
              <a:t> Susan</a:t>
            </a:r>
          </a:p>
          <a:p>
            <a:pPr>
              <a:defRPr/>
            </a:pPr>
            <a:r>
              <a:rPr lang="en-US" sz="4000" baseline="0" dirty="0"/>
              <a:t>Watercraft Types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Watercraft!$D$2:$D$9</c:f>
              <c:strCache>
                <c:ptCount val="8"/>
                <c:pt idx="0">
                  <c:v>Fishing Boat</c:v>
                </c:pt>
                <c:pt idx="1">
                  <c:v>Runabout/ski</c:v>
                </c:pt>
                <c:pt idx="2">
                  <c:v>Canoe</c:v>
                </c:pt>
                <c:pt idx="3">
                  <c:v>Jet Ski</c:v>
                </c:pt>
                <c:pt idx="4">
                  <c:v>Kayak</c:v>
                </c:pt>
                <c:pt idx="5">
                  <c:v>Pontoon</c:v>
                </c:pt>
                <c:pt idx="6">
                  <c:v>Paddle boards</c:v>
                </c:pt>
                <c:pt idx="7">
                  <c:v>Small Open Boat</c:v>
                </c:pt>
              </c:strCache>
            </c:strRef>
          </c:cat>
          <c:val>
            <c:numRef>
              <c:f>Watercraft!$E$2:$E$9</c:f>
              <c:numCache>
                <c:formatCode>General</c:formatCode>
                <c:ptCount val="8"/>
                <c:pt idx="0">
                  <c:v>326</c:v>
                </c:pt>
                <c:pt idx="1">
                  <c:v>69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124463104"/>
        <c:axId val="40411136"/>
      </c:barChart>
      <c:catAx>
        <c:axId val="124463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411136"/>
        <c:crosses val="autoZero"/>
        <c:auto val="1"/>
        <c:lblAlgn val="ctr"/>
        <c:lblOffset val="100"/>
        <c:noMultiLvlLbl val="0"/>
      </c:catAx>
      <c:valAx>
        <c:axId val="4041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446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Lake Susan</a:t>
            </a:r>
          </a:p>
          <a:p>
            <a:pPr>
              <a:defRPr/>
            </a:pPr>
            <a:r>
              <a:rPr lang="en-US" sz="3200" dirty="0"/>
              <a:t>Arrivals</a:t>
            </a:r>
            <a:r>
              <a:rPr lang="en-US" sz="3200" baseline="0" dirty="0"/>
              <a:t> in Violation</a:t>
            </a:r>
          </a:p>
          <a:p>
            <a:pPr>
              <a:defRPr/>
            </a:pPr>
            <a:r>
              <a:rPr lang="en-US" sz="1800" baseline="0" dirty="0"/>
              <a:t>*4 Violators from Zebra Mussel Waterbody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-4.3819131983502069E-2"/>
                  <c:y val="2.3995975009422021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No - 233</a:t>
                    </a:r>
                    <a:r>
                      <a:rPr lang="en-US" sz="1800" dirty="0"/>
                      <a:t>
90%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657363142107244E-2"/>
                  <c:y val="-1.9758238098081055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Yes - 27</a:t>
                    </a:r>
                    <a:r>
                      <a:rPr lang="en-US" sz="1800" dirty="0"/>
                      <a:t>
10%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Sheet10!$A$6:$A$7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Sheet10!$B$6:$B$7</c:f>
              <c:numCache>
                <c:formatCode>General</c:formatCode>
                <c:ptCount val="2"/>
                <c:pt idx="0">
                  <c:v>233</c:v>
                </c:pt>
                <c:pt idx="1">
                  <c:v>27</c:v>
                </c:pt>
              </c:numCache>
            </c:numRef>
          </c:val>
        </c:ser>
        <c:ser>
          <c:idx val="0"/>
          <c:order val="0"/>
          <c:dLbls>
            <c:dLbl>
              <c:idx val="0"/>
              <c:layout>
                <c:manualLayout>
                  <c:x val="1.9508106445822345E-2"/>
                  <c:y val="0.12245150837626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746343696138818E-3"/>
                  <c:y val="-9.21300022682350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Sheet10!$A$6:$A$7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Sheet10!$B$2:$B$3</c:f>
              <c:numCache>
                <c:formatCode>General</c:formatCode>
                <c:ptCount val="2"/>
                <c:pt idx="0">
                  <c:v>225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Entering</a:t>
            </a:r>
            <a:r>
              <a:rPr lang="en-US" sz="4000" baseline="0" dirty="0"/>
              <a:t> Lake Susan</a:t>
            </a:r>
          </a:p>
          <a:p>
            <a:pPr>
              <a:defRPr sz="4000"/>
            </a:pPr>
            <a:r>
              <a:rPr lang="en-US" sz="4000" baseline="0" dirty="0"/>
              <a:t># of Days out of Water</a:t>
            </a:r>
            <a:endParaRPr lang="en-US" sz="4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'Arrivals Out of Water'!$A$2:$A$4</c:f>
              <c:strCache>
                <c:ptCount val="3"/>
                <c:pt idx="0">
                  <c:v>Less than 24 hours</c:v>
                </c:pt>
                <c:pt idx="1">
                  <c:v>1-4 days</c:v>
                </c:pt>
                <c:pt idx="2">
                  <c:v>5 or more days</c:v>
                </c:pt>
              </c:strCache>
            </c:strRef>
          </c:cat>
          <c:val>
            <c:numRef>
              <c:f>'Arrivals Out of Water'!$E$2:$E$4</c:f>
              <c:numCache>
                <c:formatCode>General</c:formatCode>
                <c:ptCount val="3"/>
                <c:pt idx="0">
                  <c:v>54</c:v>
                </c:pt>
                <c:pt idx="1">
                  <c:v>52</c:v>
                </c:pt>
                <c:pt idx="2">
                  <c:v>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39806464"/>
        <c:axId val="40414016"/>
      </c:barChart>
      <c:catAx>
        <c:axId val="39806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414016"/>
        <c:crosses val="autoZero"/>
        <c:auto val="1"/>
        <c:lblAlgn val="ctr"/>
        <c:lblOffset val="100"/>
        <c:noMultiLvlLbl val="0"/>
      </c:catAx>
      <c:valAx>
        <c:axId val="4041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0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Exiting Lake Susan</a:t>
            </a:r>
          </a:p>
          <a:p>
            <a:pPr>
              <a:defRPr sz="4000"/>
            </a:pPr>
            <a:r>
              <a:rPr lang="en-US" sz="4000" dirty="0"/>
              <a:t># of Days in Water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1704298003758991E-2"/>
                  <c:y val="4.483550021363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Less than 24 hours - 148
96%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456254088112801E-2"/>
                  <c:y val="-0.1100286882744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More than 24 hours - 6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'Departures in water'!$A$3:$A$4</c:f>
              <c:strCache>
                <c:ptCount val="2"/>
                <c:pt idx="0">
                  <c:v>Less than 24 hours</c:v>
                </c:pt>
                <c:pt idx="1">
                  <c:v>More than 24 hours</c:v>
                </c:pt>
              </c:strCache>
            </c:strRef>
          </c:cat>
          <c:val>
            <c:numRef>
              <c:f>'Departures in water'!$E$3:$E$4</c:f>
              <c:numCache>
                <c:formatCode>General</c:formatCode>
                <c:ptCount val="2"/>
                <c:pt idx="0">
                  <c:v>148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Arriving In Lake Susan</a:t>
            </a:r>
          </a:p>
          <a:p>
            <a:pPr>
              <a:defRPr/>
            </a:pPr>
            <a:r>
              <a:rPr lang="en-US" sz="2800" dirty="0"/>
              <a:t>From Zebra Mussel Infested Waters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7647003621753977E-2"/>
                  <c:y val="1.04973382666662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 - 197</a:t>
                    </a:r>
                    <a:r>
                      <a:rPr lang="en-US" dirty="0"/>
                      <a:t>
89%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012595492602536E-2"/>
                  <c:y val="-2.9809971457531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 - 25</a:t>
                    </a:r>
                    <a:r>
                      <a:rPr lang="en-U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'Arrive ZIW'!$A$2:$A$3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'Arrive ZIW'!$E$2:$E$3</c:f>
              <c:numCache>
                <c:formatCode>General</c:formatCode>
                <c:ptCount val="2"/>
                <c:pt idx="0">
                  <c:v>197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Leaving Lake Susan</a:t>
            </a:r>
          </a:p>
          <a:p>
            <a:pPr>
              <a:defRPr/>
            </a:pPr>
            <a:r>
              <a:rPr lang="en-US" sz="4000" dirty="0"/>
              <a:t>To Milfoil</a:t>
            </a:r>
            <a:r>
              <a:rPr lang="en-US" sz="4000" baseline="0" dirty="0"/>
              <a:t> Waters</a:t>
            </a:r>
            <a:endParaRPr lang="en-US" sz="4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3194311393568392E-2"/>
                  <c:y val="-8.50858960549006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401952244907439"/>
                  <c:y val="-0.181249999999999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484228741318839E-2"/>
                  <c:y val="0.192411052785068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'Leaving to Clean'!$A$2:$A$4</c:f>
              <c:strCache>
                <c:ptCount val="3"/>
                <c:pt idx="0">
                  <c:v>No</c:v>
                </c:pt>
                <c:pt idx="1">
                  <c:v>Unknown</c:v>
                </c:pt>
                <c:pt idx="2">
                  <c:v>Yes</c:v>
                </c:pt>
              </c:strCache>
            </c:strRef>
          </c:cat>
          <c:val>
            <c:numRef>
              <c:f>'Leaving to Clean'!$E$2:$E$4</c:f>
              <c:numCache>
                <c:formatCode>General</c:formatCode>
                <c:ptCount val="3"/>
                <c:pt idx="0">
                  <c:v>3</c:v>
                </c:pt>
                <c:pt idx="1">
                  <c:v>92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Lake Susan</a:t>
            </a:r>
          </a:p>
          <a:p>
            <a:pPr>
              <a:defRPr sz="4000"/>
            </a:pPr>
            <a:r>
              <a:rPr lang="en-US" sz="4000" dirty="0"/>
              <a:t>Launches by Weekday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'Launch by Day'!$A$2:$A$8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'Launch by Day'!$G$2:$G$8</c:f>
              <c:numCache>
                <c:formatCode>General</c:formatCode>
                <c:ptCount val="7"/>
                <c:pt idx="0">
                  <c:v>76</c:v>
                </c:pt>
                <c:pt idx="1">
                  <c:v>21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50</c:v>
                </c:pt>
                <c:pt idx="6">
                  <c:v>87</c:v>
                </c:pt>
              </c:numCache>
            </c:numRef>
          </c:val>
        </c:ser>
        <c:ser>
          <c:idx val="1"/>
          <c:order val="1"/>
          <c:tx>
            <c:v>Out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'Launch by Day'!$A$2:$A$8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'Launch by Day'!$H$2:$H$8</c:f>
              <c:numCache>
                <c:formatCode>General</c:formatCode>
                <c:ptCount val="7"/>
                <c:pt idx="0">
                  <c:v>54</c:v>
                </c:pt>
                <c:pt idx="1">
                  <c:v>12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23</c:v>
                </c:pt>
                <c:pt idx="6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0565760"/>
        <c:axId val="41054720"/>
      </c:barChart>
      <c:catAx>
        <c:axId val="40565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1054720"/>
        <c:crosses val="autoZero"/>
        <c:auto val="1"/>
        <c:lblAlgn val="ctr"/>
        <c:lblOffset val="100"/>
        <c:noMultiLvlLbl val="0"/>
      </c:catAx>
      <c:valAx>
        <c:axId val="4105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5657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Violations - Entering Lake Susan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0445397361382954E-2"/>
                  <c:y val="-6.46027599771985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85%</a:t>
                    </a:r>
                  </a:p>
                  <a:p>
                    <a:r>
                      <a:rPr lang="en-US" dirty="0"/>
                      <a:t>(23)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244408551495172E-2"/>
                  <c:y val="-3.69280915697812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  <a:p>
                    <a:r>
                      <a:rPr lang="en-US" dirty="0"/>
                      <a:t>(3)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2451712766673287E-2"/>
                  <c:y val="1.12641064271298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  <a:p>
                    <a:r>
                      <a:rPr lang="en-US" dirty="0"/>
                      <a:t>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Viol!$A$2:$A$4</c:f>
              <c:strCache>
                <c:ptCount val="3"/>
                <c:pt idx="0">
                  <c:v>1st Time Violators</c:v>
                </c:pt>
                <c:pt idx="1">
                  <c:v>2nd Time Violators</c:v>
                </c:pt>
                <c:pt idx="2">
                  <c:v>3rd Time Violators</c:v>
                </c:pt>
              </c:strCache>
            </c:strRef>
          </c:cat>
          <c:val>
            <c:numRef>
              <c:f>Viol!$E$2:$E$4</c:f>
              <c:numCache>
                <c:formatCode>General</c:formatCode>
                <c:ptCount val="3"/>
                <c:pt idx="0">
                  <c:v>23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0"/>
      </c:pieChart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Sheet2!$R$1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strRef>
              <c:f>Sheet2!$Q$2:$Q$17</c:f>
              <c:strCache>
                <c:ptCount val="16"/>
                <c:pt idx="0">
                  <c:v>5:00 AM Hour</c:v>
                </c:pt>
                <c:pt idx="1">
                  <c:v>6:00 AM Hour</c:v>
                </c:pt>
                <c:pt idx="2">
                  <c:v>7:00 AM Hour</c:v>
                </c:pt>
                <c:pt idx="3">
                  <c:v>8:00 AM Hour</c:v>
                </c:pt>
                <c:pt idx="4">
                  <c:v>9:00 AM Hour</c:v>
                </c:pt>
                <c:pt idx="5">
                  <c:v>10:00 AM Hour</c:v>
                </c:pt>
                <c:pt idx="6">
                  <c:v>11:00 AM Hour</c:v>
                </c:pt>
                <c:pt idx="7">
                  <c:v>12:00 Noon Hour</c:v>
                </c:pt>
                <c:pt idx="8">
                  <c:v>1:00 PM Hour</c:v>
                </c:pt>
                <c:pt idx="9">
                  <c:v>2:00 PM Hour</c:v>
                </c:pt>
                <c:pt idx="10">
                  <c:v>3:00 PM Hour</c:v>
                </c:pt>
                <c:pt idx="11">
                  <c:v>4:00 PM Hour</c:v>
                </c:pt>
                <c:pt idx="12">
                  <c:v>5:00 PM Hour</c:v>
                </c:pt>
                <c:pt idx="13">
                  <c:v>6:00 PM Hour</c:v>
                </c:pt>
                <c:pt idx="14">
                  <c:v>7:00 PM Hour</c:v>
                </c:pt>
                <c:pt idx="15">
                  <c:v>8:00 PM Hour</c:v>
                </c:pt>
              </c:strCache>
            </c:strRef>
          </c:cat>
          <c:val>
            <c:numRef>
              <c:f>Sheet2!$R$2:$R$17</c:f>
              <c:numCache>
                <c:formatCode>General</c:formatCode>
                <c:ptCount val="16"/>
                <c:pt idx="0">
                  <c:v>54</c:v>
                </c:pt>
                <c:pt idx="1">
                  <c:v>132</c:v>
                </c:pt>
                <c:pt idx="2">
                  <c:v>136</c:v>
                </c:pt>
                <c:pt idx="3">
                  <c:v>126</c:v>
                </c:pt>
                <c:pt idx="4">
                  <c:v>102</c:v>
                </c:pt>
                <c:pt idx="5">
                  <c:v>142</c:v>
                </c:pt>
                <c:pt idx="6">
                  <c:v>125</c:v>
                </c:pt>
                <c:pt idx="7">
                  <c:v>149</c:v>
                </c:pt>
                <c:pt idx="8">
                  <c:v>176</c:v>
                </c:pt>
                <c:pt idx="9">
                  <c:v>196</c:v>
                </c:pt>
                <c:pt idx="10">
                  <c:v>229</c:v>
                </c:pt>
                <c:pt idx="11">
                  <c:v>189</c:v>
                </c:pt>
                <c:pt idx="12">
                  <c:v>285</c:v>
                </c:pt>
                <c:pt idx="13">
                  <c:v>274</c:v>
                </c:pt>
                <c:pt idx="14">
                  <c:v>182</c:v>
                </c:pt>
                <c:pt idx="15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Sheet2!$S$1</c:f>
              <c:strCache>
                <c:ptCount val="1"/>
                <c:pt idx="0">
                  <c:v>Out</c:v>
                </c:pt>
              </c:strCache>
            </c:strRef>
          </c:tx>
          <c:invertIfNegative val="0"/>
          <c:cat>
            <c:strRef>
              <c:f>Sheet2!$Q$2:$Q$17</c:f>
              <c:strCache>
                <c:ptCount val="16"/>
                <c:pt idx="0">
                  <c:v>5:00 AM Hour</c:v>
                </c:pt>
                <c:pt idx="1">
                  <c:v>6:00 AM Hour</c:v>
                </c:pt>
                <c:pt idx="2">
                  <c:v>7:00 AM Hour</c:v>
                </c:pt>
                <c:pt idx="3">
                  <c:v>8:00 AM Hour</c:v>
                </c:pt>
                <c:pt idx="4">
                  <c:v>9:00 AM Hour</c:v>
                </c:pt>
                <c:pt idx="5">
                  <c:v>10:00 AM Hour</c:v>
                </c:pt>
                <c:pt idx="6">
                  <c:v>11:00 AM Hour</c:v>
                </c:pt>
                <c:pt idx="7">
                  <c:v>12:00 Noon Hour</c:v>
                </c:pt>
                <c:pt idx="8">
                  <c:v>1:00 PM Hour</c:v>
                </c:pt>
                <c:pt idx="9">
                  <c:v>2:00 PM Hour</c:v>
                </c:pt>
                <c:pt idx="10">
                  <c:v>3:00 PM Hour</c:v>
                </c:pt>
                <c:pt idx="11">
                  <c:v>4:00 PM Hour</c:v>
                </c:pt>
                <c:pt idx="12">
                  <c:v>5:00 PM Hour</c:v>
                </c:pt>
                <c:pt idx="13">
                  <c:v>6:00 PM Hour</c:v>
                </c:pt>
                <c:pt idx="14">
                  <c:v>7:00 PM Hour</c:v>
                </c:pt>
                <c:pt idx="15">
                  <c:v>8:00 PM Hour</c:v>
                </c:pt>
              </c:strCache>
            </c:strRef>
          </c:cat>
          <c:val>
            <c:numRef>
              <c:f>Sheet2!$S$2:$S$17</c:f>
              <c:numCache>
                <c:formatCode>General</c:formatCode>
                <c:ptCount val="16"/>
                <c:pt idx="0">
                  <c:v>4</c:v>
                </c:pt>
                <c:pt idx="1">
                  <c:v>7</c:v>
                </c:pt>
                <c:pt idx="2">
                  <c:v>24</c:v>
                </c:pt>
                <c:pt idx="3">
                  <c:v>47</c:v>
                </c:pt>
                <c:pt idx="4">
                  <c:v>58</c:v>
                </c:pt>
                <c:pt idx="5">
                  <c:v>118</c:v>
                </c:pt>
                <c:pt idx="6">
                  <c:v>136</c:v>
                </c:pt>
                <c:pt idx="7">
                  <c:v>102</c:v>
                </c:pt>
                <c:pt idx="8">
                  <c:v>98</c:v>
                </c:pt>
                <c:pt idx="9">
                  <c:v>123</c:v>
                </c:pt>
                <c:pt idx="10">
                  <c:v>141</c:v>
                </c:pt>
                <c:pt idx="11">
                  <c:v>184</c:v>
                </c:pt>
                <c:pt idx="12">
                  <c:v>162</c:v>
                </c:pt>
                <c:pt idx="13">
                  <c:v>172</c:v>
                </c:pt>
                <c:pt idx="14">
                  <c:v>212</c:v>
                </c:pt>
                <c:pt idx="15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0566272"/>
        <c:axId val="41057024"/>
      </c:barChart>
      <c:catAx>
        <c:axId val="405662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1057024"/>
        <c:crosses val="autoZero"/>
        <c:auto val="1"/>
        <c:lblAlgn val="ctr"/>
        <c:lblOffset val="100"/>
        <c:noMultiLvlLbl val="0"/>
      </c:catAx>
      <c:valAx>
        <c:axId val="4105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9606201422845658E-2"/>
          <c:y val="5.4319368208149893E-2"/>
          <c:w val="0.14360278828782772"/>
          <c:h val="0.1240632545931758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Lake Ann</a:t>
            </a:r>
          </a:p>
          <a:p>
            <a:pPr>
              <a:defRPr/>
            </a:pPr>
            <a:r>
              <a:rPr lang="en-US" dirty="0"/>
              <a:t>Arrivals in Violation</a:t>
            </a:r>
          </a:p>
          <a:p>
            <a:pPr>
              <a:defRPr/>
            </a:pPr>
            <a:r>
              <a:rPr lang="en-US" dirty="0"/>
              <a:t>*2 Violators from Zebra Mussel Waterbody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txPr>
    <a:bodyPr/>
    <a:lstStyle/>
    <a:p>
      <a:pPr>
        <a:defRPr dirty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Lotus Lake </a:t>
            </a:r>
          </a:p>
          <a:p>
            <a:pPr>
              <a:defRPr/>
            </a:pPr>
            <a:r>
              <a:rPr lang="en-US" sz="3200" dirty="0"/>
              <a:t>Arrivals</a:t>
            </a:r>
            <a:r>
              <a:rPr lang="en-US" sz="3200" baseline="0" dirty="0"/>
              <a:t> in Violation</a:t>
            </a:r>
          </a:p>
          <a:p>
            <a:pPr>
              <a:defRPr/>
            </a:pPr>
            <a:r>
              <a:rPr lang="en-US" sz="1800" baseline="0" dirty="0"/>
              <a:t>*17 Violators from Zebra Mussel Waterbody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-2.8543484605426401E-2"/>
                  <c:y val="5.8530903477850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 - 2122</a:t>
                    </a:r>
                    <a:r>
                      <a:rPr lang="en-US" dirty="0"/>
                      <a:t>
91%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479924915792742E-2"/>
                  <c:y val="-8.20369727667186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 - 200</a:t>
                    </a:r>
                    <a:r>
                      <a:rPr lang="en-US" dirty="0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Sheet10!$A$10:$A$11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Sheet10!$B$10:$B$11</c:f>
              <c:numCache>
                <c:formatCode>General</c:formatCode>
                <c:ptCount val="2"/>
                <c:pt idx="0">
                  <c:v>2122</c:v>
                </c:pt>
                <c:pt idx="1">
                  <c:v>200</c:v>
                </c:pt>
              </c:numCache>
            </c:numRef>
          </c:val>
        </c:ser>
        <c:ser>
          <c:idx val="0"/>
          <c:order val="0"/>
          <c:dLbls>
            <c:dLbl>
              <c:idx val="0"/>
              <c:layout>
                <c:manualLayout>
                  <c:x val="1.9508106445822345E-2"/>
                  <c:y val="0.12245150837626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746343696138818E-3"/>
                  <c:y val="-9.21300022682350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Sheet10!$A$10:$A$11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Sheet10!$B$2:$B$3</c:f>
              <c:numCache>
                <c:formatCode>General</c:formatCode>
                <c:ptCount val="2"/>
                <c:pt idx="0">
                  <c:v>225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Lake Ann</a:t>
            </a:r>
          </a:p>
          <a:p>
            <a:pPr>
              <a:defRPr/>
            </a:pPr>
            <a:r>
              <a:rPr lang="en-US" sz="4000" dirty="0"/>
              <a:t>Watercraft Types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Watercraft!$A$2:$A$11</c:f>
              <c:strCache>
                <c:ptCount val="10"/>
                <c:pt idx="0">
                  <c:v>Fishing Boat</c:v>
                </c:pt>
                <c:pt idx="1">
                  <c:v>Kayak</c:v>
                </c:pt>
                <c:pt idx="2">
                  <c:v>Canoe</c:v>
                </c:pt>
                <c:pt idx="3">
                  <c:v>Paddleboard</c:v>
                </c:pt>
                <c:pt idx="4">
                  <c:v>Runabout/ski</c:v>
                </c:pt>
                <c:pt idx="5">
                  <c:v>Inflatable Boat</c:v>
                </c:pt>
                <c:pt idx="6">
                  <c:v>Pontoon</c:v>
                </c:pt>
                <c:pt idx="7">
                  <c:v>Sail board</c:v>
                </c:pt>
                <c:pt idx="8">
                  <c:v>Small Open Boat</c:v>
                </c:pt>
                <c:pt idx="9">
                  <c:v>Other</c:v>
                </c:pt>
              </c:strCache>
            </c:strRef>
          </c:cat>
          <c:val>
            <c:numRef>
              <c:f>Watercraft!$B$2:$B$11</c:f>
              <c:numCache>
                <c:formatCode>General</c:formatCode>
                <c:ptCount val="10"/>
                <c:pt idx="0">
                  <c:v>255</c:v>
                </c:pt>
                <c:pt idx="1">
                  <c:v>84</c:v>
                </c:pt>
                <c:pt idx="2">
                  <c:v>61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80899584"/>
        <c:axId val="102569600"/>
      </c:barChart>
      <c:catAx>
        <c:axId val="80899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2569600"/>
        <c:crosses val="autoZero"/>
        <c:auto val="1"/>
        <c:lblAlgn val="ctr"/>
        <c:lblOffset val="100"/>
        <c:noMultiLvlLbl val="0"/>
      </c:catAx>
      <c:valAx>
        <c:axId val="10256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89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Entering</a:t>
            </a:r>
            <a:r>
              <a:rPr lang="en-US" sz="4000" baseline="0" dirty="0"/>
              <a:t> Lake Ann</a:t>
            </a:r>
          </a:p>
          <a:p>
            <a:pPr>
              <a:defRPr sz="4000"/>
            </a:pPr>
            <a:r>
              <a:rPr lang="en-US" sz="4000" baseline="0" dirty="0"/>
              <a:t># of Days out of Water</a:t>
            </a:r>
            <a:endParaRPr lang="en-US" sz="4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'Arrivals Out of Water'!$A$2:$A$4</c:f>
              <c:strCache>
                <c:ptCount val="3"/>
                <c:pt idx="0">
                  <c:v>Less than 24 hours</c:v>
                </c:pt>
                <c:pt idx="1">
                  <c:v>1-4 days</c:v>
                </c:pt>
                <c:pt idx="2">
                  <c:v>5 or more days</c:v>
                </c:pt>
              </c:strCache>
            </c:strRef>
          </c:cat>
          <c:val>
            <c:numRef>
              <c:f>'Arrivals Out of Water'!$B$2:$B$4</c:f>
              <c:numCache>
                <c:formatCode>General</c:formatCode>
                <c:ptCount val="3"/>
                <c:pt idx="0">
                  <c:v>32</c:v>
                </c:pt>
                <c:pt idx="1">
                  <c:v>41</c:v>
                </c:pt>
                <c:pt idx="2">
                  <c:v>159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5"/>
        <c:axId val="86174720"/>
        <c:axId val="102588992"/>
      </c:barChart>
      <c:catAx>
        <c:axId val="86174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2588992"/>
        <c:crosses val="autoZero"/>
        <c:auto val="1"/>
        <c:lblAlgn val="ctr"/>
        <c:lblOffset val="100"/>
        <c:noMultiLvlLbl val="0"/>
      </c:catAx>
      <c:valAx>
        <c:axId val="102588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17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Exiting Lake Ann</a:t>
            </a:r>
          </a:p>
          <a:p>
            <a:pPr>
              <a:defRPr sz="4000"/>
            </a:pPr>
            <a:r>
              <a:rPr lang="en-US" sz="4000" dirty="0"/>
              <a:t># of Days in Water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1704298003758991E-2"/>
                  <c:y val="4.483550021363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Less than 24 hours</a:t>
                    </a:r>
                    <a:r>
                      <a:rPr lang="en-US" baseline="0" dirty="0"/>
                      <a:t> - 174</a:t>
                    </a:r>
                    <a:r>
                      <a:rPr lang="en-US" dirty="0"/>
                      <a:t>
97%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456254088112801E-2"/>
                  <c:y val="-0.1100286882744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More than 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24 </a:t>
                    </a:r>
                    <a:r>
                      <a:rPr lang="en-US" dirty="0"/>
                      <a:t>hours - 5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'Departures in water'!$A$3:$A$4</c:f>
              <c:strCache>
                <c:ptCount val="2"/>
                <c:pt idx="0">
                  <c:v>Less than 24 hours</c:v>
                </c:pt>
                <c:pt idx="1">
                  <c:v>More than 24 hours</c:v>
                </c:pt>
              </c:strCache>
            </c:strRef>
          </c:cat>
          <c:val>
            <c:numRef>
              <c:f>'Departures in water'!$B$3:$B$4</c:f>
              <c:numCache>
                <c:formatCode>General</c:formatCode>
                <c:ptCount val="2"/>
                <c:pt idx="0">
                  <c:v>174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Arriving In Lake Ann</a:t>
            </a:r>
          </a:p>
          <a:p>
            <a:pPr>
              <a:defRPr/>
            </a:pPr>
            <a:r>
              <a:rPr lang="en-US" sz="2800" dirty="0"/>
              <a:t>From Zebra Mussel Infested Waters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7647003621753977E-2"/>
                  <c:y val="1.04973382666662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 - 188</a:t>
                    </a:r>
                    <a:r>
                      <a:rPr lang="en-US" dirty="0"/>
                      <a:t>
91%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012595492602536E-2"/>
                  <c:y val="-2.9809971457531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 - 19</a:t>
                    </a:r>
                    <a:r>
                      <a:rPr lang="en-US" dirty="0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'Arrive ZIW'!$A$2:$A$3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'Arrive ZIW'!$B$2:$B$3</c:f>
              <c:numCache>
                <c:formatCode>General</c:formatCode>
                <c:ptCount val="2"/>
                <c:pt idx="0">
                  <c:v>188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Arriving In Lake Ann</a:t>
            </a:r>
          </a:p>
          <a:p>
            <a:pPr>
              <a:defRPr/>
            </a:pPr>
            <a:r>
              <a:rPr lang="en-US" sz="2800" dirty="0"/>
              <a:t>From Zebra Mussel Infested Waters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E82B721-2E47-4353-A254-246F7AB9A46B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9A7A932-243B-4609-8C99-C639BD8237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6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9011-3EE4-4D04-9D1C-CEFC8C63640C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BD34E-BCA2-4312-BAC6-BAA7DF7784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25"/>
              </a:spcBef>
              <a:spcAft>
                <a:spcPts val="25"/>
              </a:spcAft>
            </a:pPr>
            <a:r>
              <a:rPr lang="en-US" sz="3600" b="1" spc="-150" dirty="0" smtClean="0"/>
              <a:t>2013 Watercraft Inspection Program </a:t>
            </a:r>
            <a:br>
              <a:rPr lang="en-US" sz="3600" b="1" spc="-150" dirty="0" smtClean="0"/>
            </a:br>
            <a:r>
              <a:rPr lang="en-US" sz="3600" b="1" spc="-150" dirty="0" smtClean="0"/>
              <a:t>Financial Statement</a:t>
            </a:r>
            <a:endParaRPr lang="en-US" sz="3600" b="1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Program Revenue: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590799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7373938" algn="r"/>
              </a:tabLst>
            </a:pPr>
            <a:r>
              <a:rPr lang="en-US" sz="2400" dirty="0" smtClean="0"/>
              <a:t>Riley-Purgatory-Bluff Creek Watershed District	$20,056.75</a:t>
            </a:r>
          </a:p>
          <a:p>
            <a:pPr lvl="0">
              <a:lnSpc>
                <a:spcPct val="150000"/>
              </a:lnSpc>
              <a:tabLst>
                <a:tab pos="7373938" algn="r"/>
              </a:tabLst>
            </a:pPr>
            <a:r>
              <a:rPr lang="en-US" sz="2400" dirty="0" smtClean="0"/>
              <a:t>City of Chanhassen </a:t>
            </a:r>
            <a:r>
              <a:rPr lang="en-US" sz="1400" dirty="0" smtClean="0"/>
              <a:t>(includes $7,800 reimbursement to RPBCWD)</a:t>
            </a:r>
            <a:r>
              <a:rPr lang="en-US" sz="2400" dirty="0" smtClean="0"/>
              <a:t>	$19,858</a:t>
            </a:r>
            <a:br>
              <a:rPr lang="en-US" sz="2400" dirty="0" smtClean="0"/>
            </a:br>
            <a:r>
              <a:rPr lang="en-US" sz="2400" dirty="0" smtClean="0"/>
              <a:t>MN Department of Natural Resources	  $7,750</a:t>
            </a:r>
          </a:p>
          <a:p>
            <a:pPr lvl="0">
              <a:lnSpc>
                <a:spcPct val="150000"/>
              </a:lnSpc>
              <a:tabLst>
                <a:tab pos="7373938" algn="r"/>
              </a:tabLst>
            </a:pPr>
            <a:r>
              <a:rPr lang="en-US" sz="2400" dirty="0" smtClean="0"/>
              <a:t>Lotus Lake Conservation Alliance	</a:t>
            </a:r>
            <a:r>
              <a:rPr lang="en-US" sz="2400" u="sng" dirty="0" smtClean="0"/>
              <a:t>  $12,075</a:t>
            </a:r>
          </a:p>
          <a:p>
            <a:pPr lvl="0">
              <a:lnSpc>
                <a:spcPct val="150000"/>
              </a:lnSpc>
              <a:tabLst>
                <a:tab pos="7373938" algn="r"/>
              </a:tabLst>
            </a:pPr>
            <a:r>
              <a:rPr lang="en-US" sz="2400" b="1" dirty="0" smtClean="0"/>
              <a:t>TOTAL	$59,739.75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8872">
              <a:lnSpc>
                <a:spcPts val="3000"/>
              </a:lnSpc>
              <a:spcAft>
                <a:spcPts val="25"/>
              </a:spcAft>
            </a:pPr>
            <a:r>
              <a:rPr lang="en-US" sz="3600" b="1" dirty="0" smtClean="0"/>
              <a:t>2013 Watercraft Inspection Program Financial Statement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100" b="1" dirty="0" smtClean="0"/>
              <a:t>Program Budget: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None/>
              <a:tabLst>
                <a:tab pos="7659688" algn="r"/>
              </a:tabLst>
            </a:pPr>
            <a:r>
              <a:rPr lang="en-US" dirty="0" smtClean="0"/>
              <a:t>Inspections: 3,793hrs x $15.75 =	$59,739.75 </a:t>
            </a:r>
          </a:p>
          <a:p>
            <a:pPr>
              <a:buNone/>
              <a:tabLst>
                <a:tab pos="7659688" algn="r"/>
              </a:tabLst>
            </a:pPr>
            <a:r>
              <a:rPr lang="en-US" dirty="0" smtClean="0"/>
              <a:t>    </a:t>
            </a:r>
          </a:p>
          <a:p>
            <a:pPr>
              <a:buNone/>
              <a:tabLst>
                <a:tab pos="7659688" algn="r"/>
              </a:tabLst>
            </a:pPr>
            <a:r>
              <a:rPr lang="en-US" b="1" dirty="0" smtClean="0"/>
              <a:t>	Total	$59,739.75 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Project Partner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September 11, 2013, a Watercraft Inspection Program meeting was held to update project partners on program results through July of 2013.</a:t>
            </a:r>
          </a:p>
          <a:p>
            <a:r>
              <a:rPr lang="en-US" dirty="0" smtClean="0"/>
              <a:t>On October 17, 2013, a Watercraft Inspection Program meeting was held with project partners to review the proposed 2014 program budget.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/>
              <a:t>2014 Program Recommendation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4582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900" b="1" dirty="0" smtClean="0"/>
              <a:t>Maintain Current Project Partners, Inspection Hours*, and Funding Sources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sz="1600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739 Hours at Lake Ann from Memorial Day to Labor 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739 Hours at Lake Susan from Memorial Day to Labor 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2,315 Hours at Lotus Lake from Memorial Day Weekend to the end of October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It is recommended that the 5 a.m. start time be moved back to 6 a.m. *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1.4 % of all inspections occurred between 5 a.m. and 6 a.m. </a:t>
            </a:r>
            <a:br>
              <a:rPr lang="en-US" dirty="0" smtClean="0"/>
            </a:br>
            <a:endParaRPr lang="en-US" dirty="0"/>
          </a:p>
          <a:p>
            <a:pPr marL="0" lvl="1" indent="0">
              <a:buNone/>
            </a:pPr>
            <a:r>
              <a:rPr lang="en-US" b="1" dirty="0" smtClean="0"/>
              <a:t>Funding Sources:</a:t>
            </a:r>
            <a:endParaRPr lang="en-US" dirty="0" smtClean="0"/>
          </a:p>
          <a:p>
            <a:pPr lvl="0">
              <a:lnSpc>
                <a:spcPct val="150000"/>
              </a:lnSpc>
              <a:buNone/>
              <a:tabLst>
                <a:tab pos="7373938" algn="r"/>
              </a:tabLst>
            </a:pPr>
            <a:r>
              <a:rPr lang="en-US" sz="2500" b="1" dirty="0" smtClean="0"/>
              <a:t>Riley-Purgatory-Bluff Creek Watershed District 	$27,856.75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RPBCWD has not yet confirmed they will participate again at this level in 2014</a:t>
            </a:r>
          </a:p>
          <a:p>
            <a:pPr lvl="0">
              <a:lnSpc>
                <a:spcPct val="150000"/>
              </a:lnSpc>
              <a:buNone/>
              <a:tabLst>
                <a:tab pos="7373938" algn="r"/>
              </a:tabLst>
            </a:pPr>
            <a:endParaRPr lang="en-US" sz="400" dirty="0" smtClean="0"/>
          </a:p>
          <a:p>
            <a:pPr lvl="0">
              <a:lnSpc>
                <a:spcPct val="150000"/>
              </a:lnSpc>
              <a:buNone/>
              <a:tabLst>
                <a:tab pos="7373938" algn="r"/>
              </a:tabLst>
            </a:pPr>
            <a:r>
              <a:rPr lang="en-US" sz="2500" b="1" dirty="0" smtClean="0"/>
              <a:t>City of Chanhassen	$12,058</a:t>
            </a:r>
            <a:br>
              <a:rPr lang="en-US" sz="2500" b="1" dirty="0" smtClean="0"/>
            </a:br>
            <a:r>
              <a:rPr lang="en-US" sz="2500" dirty="0" smtClean="0"/>
              <a:t>The city will also provide program administration</a:t>
            </a:r>
          </a:p>
          <a:p>
            <a:pPr lvl="0">
              <a:lnSpc>
                <a:spcPct val="150000"/>
              </a:lnSpc>
              <a:buNone/>
              <a:tabLst>
                <a:tab pos="7373938" algn="r"/>
              </a:tabLst>
            </a:pPr>
            <a:r>
              <a:rPr lang="en-US" sz="2500" b="1" dirty="0" smtClean="0"/>
              <a:t>MN Dept. of Natural Resources	  $7,750</a:t>
            </a:r>
            <a:br>
              <a:rPr lang="en-US" sz="2500" b="1" dirty="0" smtClean="0"/>
            </a:br>
            <a:r>
              <a:rPr lang="en-US" sz="2500" dirty="0" smtClean="0"/>
              <a:t>The city will make final application for this grant in December 2013</a:t>
            </a:r>
          </a:p>
          <a:p>
            <a:pPr lvl="0">
              <a:lnSpc>
                <a:spcPct val="150000"/>
              </a:lnSpc>
              <a:buNone/>
              <a:tabLst>
                <a:tab pos="7373938" algn="r"/>
              </a:tabLst>
            </a:pPr>
            <a:r>
              <a:rPr lang="en-US" sz="2500" b="1" dirty="0" smtClean="0"/>
              <a:t>Lotus Lake Conservation Alliance</a:t>
            </a:r>
            <a:r>
              <a:rPr lang="en-US" sz="2400" b="1" dirty="0" smtClean="0"/>
              <a:t>	</a:t>
            </a:r>
            <a:r>
              <a:rPr lang="en-US" sz="2400" b="1" u="sng" dirty="0" smtClean="0"/>
              <a:t>  $12,075</a:t>
            </a:r>
            <a:endParaRPr lang="en-US" sz="2400" b="1" dirty="0" smtClean="0"/>
          </a:p>
          <a:p>
            <a:pPr lvl="0">
              <a:lnSpc>
                <a:spcPct val="150000"/>
              </a:lnSpc>
              <a:buNone/>
              <a:tabLst>
                <a:tab pos="7373938" algn="r"/>
              </a:tabLst>
            </a:pPr>
            <a:r>
              <a:rPr lang="en-US" sz="2400" b="1" dirty="0" smtClean="0"/>
              <a:t>TOTAL	$59,739.75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0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2014 Inspection Recording Recommendation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799"/>
          </a:xfrm>
        </p:spPr>
        <p:txBody>
          <a:bodyPr>
            <a:normAutofit/>
          </a:bodyPr>
          <a:lstStyle/>
          <a:p>
            <a:r>
              <a:rPr lang="en-US" dirty="0" smtClean="0"/>
              <a:t>It is recommended that the City eliminate paper copy Watercraft Inspection Program forms in favor of cellular recording.</a:t>
            </a:r>
          </a:p>
          <a:p>
            <a:r>
              <a:rPr lang="en-US" dirty="0" smtClean="0"/>
              <a:t>AIS Project - Cellular Phone Estimate: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01426"/>
              </p:ext>
            </p:extLst>
          </p:nvPr>
        </p:nvGraphicFramePr>
        <p:xfrm>
          <a:off x="838200" y="3276600"/>
          <a:ext cx="7467600" cy="267746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609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Unit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Months of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smtClean="0"/>
                        <a:t>iPhone 5C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$1,485</a:t>
                      </a:r>
                      <a:endParaRPr lang="en-US" dirty="0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smtClean="0"/>
                        <a:t>Rugged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$750</a:t>
                      </a:r>
                      <a:endParaRPr lang="en-US" dirty="0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Gov</a:t>
                      </a:r>
                      <a:r>
                        <a:rPr lang="en-US" baseline="0" dirty="0" smtClean="0"/>
                        <a:t> Cell Plan with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$5,850</a:t>
                      </a:r>
                      <a:endParaRPr lang="en-US" dirty="0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2014 Inspection Recording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Utilization of cellular phones and the MN DNR watercraft inspection application will: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Improve accuracy of recorded data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Eliminate duplication in data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Reduce overall program costs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Provide better tracking of employees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Improve the efficiency of 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Attachments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Inspection Results by Individual Lake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keAnn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17839"/>
              </p:ext>
            </p:extLst>
          </p:nvPr>
        </p:nvGraphicFramePr>
        <p:xfrm>
          <a:off x="152400" y="152400"/>
          <a:ext cx="88392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09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282805"/>
              </p:ext>
            </p:extLst>
          </p:nvPr>
        </p:nvGraphicFramePr>
        <p:xfrm>
          <a:off x="228600" y="228600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Program Background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 2010, Zebra Mussels were discovered in Lake Minnetonka.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sz="13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Over 130 Minnesota lakes and waterways have been confirmed as containing zebra mussels.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sz="13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Concern over the close proximity of an abundant Zebra Mussel population prompted the Lotus Lake Conservation Alliance to initiate a volunteer-led AIS Inspection Campaign at the South Lotus Lake Park Public Boat Access in 2011.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sz="13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 2012, the City of Chanhassen initiated an Aquatic Invasive Species Program at three city-owned and operated public water accesses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Lake Ann, Lake Susan and Lotus Lake.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Funding partners include the Riley Purgatory Bluff Creek Watershed District, Lotus Lake Conservation Alliance, Minnesota Department of Natural Resources and the City of Chanhassen.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MN DNR also conducted watercraft inspections at the Lotus Lake Public Water Access in 2013.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160754"/>
              </p:ext>
            </p:extLst>
          </p:nvPr>
        </p:nvGraphicFramePr>
        <p:xfrm>
          <a:off x="228600" y="3048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46340"/>
              </p:ext>
            </p:extLst>
          </p:nvPr>
        </p:nvGraphicFramePr>
        <p:xfrm>
          <a:off x="228600" y="228601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87019"/>
              </p:ext>
            </p:extLst>
          </p:nvPr>
        </p:nvGraphicFramePr>
        <p:xfrm>
          <a:off x="228600" y="228601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026818"/>
              </p:ext>
            </p:extLst>
          </p:nvPr>
        </p:nvGraphicFramePr>
        <p:xfrm>
          <a:off x="228600" y="228601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7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29492"/>
              </p:ext>
            </p:extLst>
          </p:nvPr>
        </p:nvGraphicFramePr>
        <p:xfrm>
          <a:off x="228600" y="2286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882" r="4545" b="58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keLotus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318196"/>
              </p:ext>
            </p:extLst>
          </p:nvPr>
        </p:nvGraphicFramePr>
        <p:xfrm>
          <a:off x="152400" y="228600"/>
          <a:ext cx="88392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3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194047"/>
              </p:ext>
            </p:extLst>
          </p:nvPr>
        </p:nvGraphicFramePr>
        <p:xfrm>
          <a:off x="228600" y="228600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707714"/>
              </p:ext>
            </p:extLst>
          </p:nvPr>
        </p:nvGraphicFramePr>
        <p:xfrm>
          <a:off x="228600" y="2286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963303"/>
              </p:ext>
            </p:extLst>
          </p:nvPr>
        </p:nvGraphicFramePr>
        <p:xfrm>
          <a:off x="228600" y="152401"/>
          <a:ext cx="86867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Watercraft Inspection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City of Chanhassen contracts with Volt Workforce Solutions to staff the City’s Watercraft Inspection Program.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The inspections are conducted on a voluntary basis – no refusals to comply with the voluntary inspections were reported.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Inspectors are certified as Level I inspectors through a </a:t>
            </a:r>
            <a:br>
              <a:rPr lang="en-US" dirty="0" smtClean="0"/>
            </a:br>
            <a:r>
              <a:rPr lang="en-US" dirty="0" smtClean="0"/>
              <a:t>MN DNR-led Aquatic Invasive Species AIS Watercraft Inspection Training Program.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Inspectors are stationed at all three city-owned public water accesses at peak use times.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Carver County Deputies also receive training in watercraft inspection and are certified as Level I Inspectors.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698566"/>
              </p:ext>
            </p:extLst>
          </p:nvPr>
        </p:nvGraphicFramePr>
        <p:xfrm>
          <a:off x="228600" y="228601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27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081643"/>
              </p:ext>
            </p:extLst>
          </p:nvPr>
        </p:nvGraphicFramePr>
        <p:xfrm>
          <a:off x="228600" y="2286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275961"/>
              </p:ext>
            </p:extLst>
          </p:nvPr>
        </p:nvGraphicFramePr>
        <p:xfrm>
          <a:off x="228600" y="2286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Susan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84694"/>
              </p:ext>
            </p:extLst>
          </p:nvPr>
        </p:nvGraphicFramePr>
        <p:xfrm>
          <a:off x="228600" y="228600"/>
          <a:ext cx="8686799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996200"/>
              </p:ext>
            </p:extLst>
          </p:nvPr>
        </p:nvGraphicFramePr>
        <p:xfrm>
          <a:off x="228600" y="228600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978774"/>
              </p:ext>
            </p:extLst>
          </p:nvPr>
        </p:nvGraphicFramePr>
        <p:xfrm>
          <a:off x="228600" y="228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16347"/>
              </p:ext>
            </p:extLst>
          </p:nvPr>
        </p:nvGraphicFramePr>
        <p:xfrm>
          <a:off x="228600" y="228601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082712"/>
              </p:ext>
            </p:extLst>
          </p:nvPr>
        </p:nvGraphicFramePr>
        <p:xfrm>
          <a:off x="304800" y="304801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0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930336"/>
              </p:ext>
            </p:extLst>
          </p:nvPr>
        </p:nvGraphicFramePr>
        <p:xfrm>
          <a:off x="228600" y="228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-_Users_Amyl_Desktop_ZebraMusselClassSlide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514600"/>
            <a:ext cx="3657600" cy="1066800"/>
          </a:xfrm>
        </p:spPr>
        <p:txBody>
          <a:bodyPr>
            <a:normAutofit fontScale="90000"/>
          </a:bodyPr>
          <a:lstStyle/>
          <a:p>
            <a:pPr algn="l">
              <a:lnSpc>
                <a:spcPts val="3600"/>
              </a:lnSpc>
            </a:pPr>
            <a:r>
              <a:rPr lang="en-US" b="1" dirty="0" smtClean="0"/>
              <a:t>MN DNR </a:t>
            </a:r>
            <a:br>
              <a:rPr lang="en-US" b="1" dirty="0" smtClean="0"/>
            </a:br>
            <a:r>
              <a:rPr lang="en-US" b="1" dirty="0" smtClean="0"/>
              <a:t>Watercraft </a:t>
            </a:r>
            <a:br>
              <a:rPr lang="en-US" b="1" dirty="0" smtClean="0"/>
            </a:br>
            <a:r>
              <a:rPr lang="en-US" b="1" dirty="0" smtClean="0"/>
              <a:t>Inspection </a:t>
            </a:r>
            <a:br>
              <a:rPr lang="en-US" b="1" dirty="0" smtClean="0"/>
            </a:br>
            <a:r>
              <a:rPr lang="en-US" b="1" dirty="0" smtClean="0"/>
              <a:t>Certification </a:t>
            </a:r>
            <a:br>
              <a:rPr lang="en-US" b="1" dirty="0" smtClean="0"/>
            </a:br>
            <a:r>
              <a:rPr lang="en-US" b="1" dirty="0" smtClean="0"/>
              <a:t>Training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Chanhassen </a:t>
            </a:r>
            <a:br>
              <a:rPr lang="en-US" b="1" dirty="0" smtClean="0"/>
            </a:br>
            <a:r>
              <a:rPr lang="en-US" b="1" dirty="0" smtClean="0"/>
              <a:t>Recreation </a:t>
            </a:r>
            <a:br>
              <a:rPr lang="en-US" b="1" dirty="0" smtClean="0"/>
            </a:br>
            <a:r>
              <a:rPr lang="en-US" b="1" dirty="0" smtClean="0"/>
              <a:t>Center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471751"/>
              </p:ext>
            </p:extLst>
          </p:nvPr>
        </p:nvGraphicFramePr>
        <p:xfrm>
          <a:off x="152400" y="152401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marL="118872">
              <a:lnSpc>
                <a:spcPts val="3000"/>
              </a:lnSpc>
              <a:spcAft>
                <a:spcPts val="25"/>
              </a:spcAft>
            </a:pPr>
            <a:r>
              <a:rPr lang="en-US" sz="3600" b="1" dirty="0" smtClean="0"/>
              <a:t>Program - Inspections by Time of Day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44124"/>
              </p:ext>
            </p:extLst>
          </p:nvPr>
        </p:nvGraphicFramePr>
        <p:xfrm>
          <a:off x="228600" y="1219200"/>
          <a:ext cx="3352800" cy="4190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751"/>
                <a:gridCol w="635876"/>
                <a:gridCol w="680276"/>
                <a:gridCol w="764897"/>
              </a:tblGrid>
              <a:tr h="27664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Arrivals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Exits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11:00 AM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12:00 </a:t>
                      </a:r>
                      <a:r>
                        <a:rPr lang="en-US" sz="1400" u="none" strike="noStrike" dirty="0" smtClean="0">
                          <a:effectLst/>
                        </a:rPr>
                        <a:t>Noon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8:00 PM 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59048"/>
              </p:ext>
            </p:extLst>
          </p:nvPr>
        </p:nvGraphicFramePr>
        <p:xfrm>
          <a:off x="3657600" y="1219200"/>
          <a:ext cx="5867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25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-_PARK_TH_AIS_ChanAISProgram2012ReportPowerpoint_Art-&amp;-Background-Slides_ThankYouArtforPowerpoi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2013 Watercraft Inspection Program</a:t>
            </a:r>
            <a:br>
              <a:rPr lang="en-US" b="1" dirty="0" smtClean="0"/>
            </a:br>
            <a:r>
              <a:rPr lang="en-US" b="1" dirty="0" smtClean="0"/>
              <a:t>Program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city inspection program included three lakes – Lake Ann, Lake Susan and Lotus Lake.</a:t>
            </a:r>
          </a:p>
          <a:p>
            <a:r>
              <a:rPr lang="en-US" sz="2000" dirty="0" smtClean="0"/>
              <a:t>Inspectors worked a total of 3,049 hours May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September 30th (Program ongoing at Lotus Lake through October).</a:t>
            </a:r>
          </a:p>
          <a:p>
            <a:r>
              <a:rPr lang="en-US" sz="2000" dirty="0" smtClean="0"/>
              <a:t>A total of 4,807 inbound and outbound inspections were completed for an overall inspection rate of 1.57 inspections per hour.</a:t>
            </a:r>
          </a:p>
          <a:p>
            <a:r>
              <a:rPr lang="en-US" sz="2000" dirty="0" smtClean="0"/>
              <a:t>The Lotus Lake public water access had a rate of 2.04 inspections per hour – generally three times the level of activity at Lake Ann and Lake Susan.</a:t>
            </a:r>
          </a:p>
          <a:p>
            <a:r>
              <a:rPr lang="en-US" sz="2000" dirty="0" smtClean="0"/>
              <a:t>Fishing boats were the most common watercraft inspected, followed by runabouts and personal watercraft.</a:t>
            </a:r>
          </a:p>
          <a:p>
            <a:r>
              <a:rPr lang="en-US" sz="2000" dirty="0" smtClean="0"/>
              <a:t>Of the watercraft inspected upon entering a lake, 60% had been out of the water for 5 days or more, 26% had been out of the water 1 – 4 days, and </a:t>
            </a:r>
            <a:br>
              <a:rPr lang="en-US" sz="2000" dirty="0" smtClean="0"/>
            </a:br>
            <a:r>
              <a:rPr lang="en-US" sz="2000" dirty="0" smtClean="0"/>
              <a:t>14% had been out of the water less than 24 hours.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Program Summary,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Of the watercraft inspected upon entering a lake, 11.6% arrived from zebra mussel infested waters.</a:t>
            </a:r>
          </a:p>
          <a:p>
            <a:r>
              <a:rPr lang="en-US" sz="2000" dirty="0" smtClean="0"/>
              <a:t>Of the violations found at the time of entering a water body, </a:t>
            </a:r>
            <a:br>
              <a:rPr lang="en-US" sz="2000" dirty="0" smtClean="0"/>
            </a:br>
            <a:r>
              <a:rPr lang="en-US" sz="2000" dirty="0" smtClean="0"/>
              <a:t>220 were first-time violators, 18 were second-time violators, and 5 were third time violators.</a:t>
            </a:r>
          </a:p>
          <a:p>
            <a:r>
              <a:rPr lang="en-US" sz="2000" dirty="0" smtClean="0"/>
              <a:t>Of watercraft inspected at the time of entering a lake, 8.6 % exhibited some kind of violation.</a:t>
            </a:r>
          </a:p>
          <a:p>
            <a:r>
              <a:rPr lang="en-US" sz="2000" dirty="0" smtClean="0"/>
              <a:t>Throughout this report, “violations” refers to a violation of Aquatic Invasive Species state law governing the transport of watercraft.</a:t>
            </a:r>
          </a:p>
          <a:p>
            <a:r>
              <a:rPr lang="en-US" sz="2000" dirty="0" smtClean="0"/>
              <a:t>The most common violation was failure to transport with the drain plug removed, followed by the transport of aquatic vegetation on a watercraft or trailer.  A distant third was transporting a watercraft with water on board.</a:t>
            </a:r>
          </a:p>
          <a:p>
            <a:r>
              <a:rPr lang="en-US" sz="2000" dirty="0" smtClean="0"/>
              <a:t>No zebra mussels were identified as being transported to/from one of the three boat accesses.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 descr="*2 From Zebra Mussel Waterbod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420838"/>
              </p:ext>
            </p:extLst>
          </p:nvPr>
        </p:nvGraphicFramePr>
        <p:xfrm>
          <a:off x="304800" y="2286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Chart 5" descr="*2 From Zebra Mussel Waterbod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975139"/>
              </p:ext>
            </p:extLst>
          </p:nvPr>
        </p:nvGraphicFramePr>
        <p:xfrm>
          <a:off x="228600" y="2286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3" descr="*2 From Zebra Mussel Waterbod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918574"/>
              </p:ext>
            </p:extLst>
          </p:nvPr>
        </p:nvGraphicFramePr>
        <p:xfrm>
          <a:off x="304800" y="2286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*2 From Zebra Mussel Waterbod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927069"/>
              </p:ext>
            </p:extLst>
          </p:nvPr>
        </p:nvGraphicFramePr>
        <p:xfrm>
          <a:off x="304801" y="2286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877</Words>
  <Application>Microsoft Office PowerPoint</Application>
  <PresentationFormat>On-screen Show (4:3)</PresentationFormat>
  <Paragraphs>251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Program Background</vt:lpstr>
      <vt:lpstr> Watercraft Inspection Program</vt:lpstr>
      <vt:lpstr>MN DNR  Watercraft  Inspection  Certification  Training  Chanhassen  Recreation  Center</vt:lpstr>
      <vt:lpstr>2013 Watercraft Inspection Program Program Summary</vt:lpstr>
      <vt:lpstr>Program Summary, continued</vt:lpstr>
      <vt:lpstr>PowerPoint Presentation</vt:lpstr>
      <vt:lpstr>PowerPoint Presentation</vt:lpstr>
      <vt:lpstr>PowerPoint Presentation</vt:lpstr>
      <vt:lpstr>2013 Watercraft Inspection Program  Financial Statement</vt:lpstr>
      <vt:lpstr>2013 Watercraft Inspection Program Financial Statement</vt:lpstr>
      <vt:lpstr>2013 Project Partner Meetings</vt:lpstr>
      <vt:lpstr>2014 Program Recommendation </vt:lpstr>
      <vt:lpstr>2014 Inspection Recording Recommendation</vt:lpstr>
      <vt:lpstr>2014 Inspection Recording Recommendation</vt:lpstr>
      <vt:lpstr>Attachments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- Inspections by Time of Day</vt:lpstr>
      <vt:lpstr>PowerPoint Presentation</vt:lpstr>
    </vt:vector>
  </TitlesOfParts>
  <Company>City of Chanhassen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Chanhassen Aquatic Invasive Species Program 2012 Annual Report</dc:title>
  <dc:creator>toddh</dc:creator>
  <cp:lastModifiedBy>karene</cp:lastModifiedBy>
  <cp:revision>282</cp:revision>
  <cp:lastPrinted>2013-10-22T20:24:04Z</cp:lastPrinted>
  <dcterms:created xsi:type="dcterms:W3CDTF">2012-10-17T18:09:35Z</dcterms:created>
  <dcterms:modified xsi:type="dcterms:W3CDTF">2013-10-28T18:05:27Z</dcterms:modified>
</cp:coreProperties>
</file>